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65" r:id="rId5"/>
    <p:sldId id="293" r:id="rId6"/>
    <p:sldId id="294" r:id="rId7"/>
    <p:sldId id="292" r:id="rId8"/>
    <p:sldId id="263" r:id="rId9"/>
    <p:sldId id="269" r:id="rId10"/>
    <p:sldId id="276" r:id="rId11"/>
    <p:sldId id="277" r:id="rId12"/>
    <p:sldId id="278" r:id="rId13"/>
    <p:sldId id="279" r:id="rId14"/>
    <p:sldId id="283" r:id="rId15"/>
    <p:sldId id="285" r:id="rId16"/>
    <p:sldId id="286" r:id="rId17"/>
    <p:sldId id="287" r:id="rId18"/>
    <p:sldId id="266" r:id="rId19"/>
    <p:sldId id="280" r:id="rId20"/>
    <p:sldId id="290" r:id="rId21"/>
    <p:sldId id="268" r:id="rId22"/>
    <p:sldId id="275" r:id="rId23"/>
    <p:sldId id="281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1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96C6B-C683-4D9B-B4D1-C29AD996A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9A08F9-3857-40F7-95E0-298CE789B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69E83-C398-403A-843F-F748128F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F56E3-7E5F-4522-B03F-86B9DB79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3F0A3A-98B5-4687-B46C-0B6AACEF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1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F25A8-A8D6-4BB7-BF5F-0525A64C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801C2-27F6-4E3A-942B-6EBEF243F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44533-AC97-493E-95FF-013C34DC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1E22D-4833-44C5-AAC8-EA332373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8440E-E843-44FD-A45F-237E430E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5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2FE083-E9F0-4D0E-96F9-EA0748E1E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226AC6-9FAB-4B9A-AC8A-16982CD80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9FDB5-E646-4C2C-AC60-29D1838B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9EB7A-0919-47E8-ABE5-A6F60AF3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B2ACB-9D7C-462B-A1B1-366AB7D9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7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1DE4D-8E9B-4E20-8630-952F7A12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497E4-7B21-479C-B93E-B1DFA574A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6D5CD-06B6-4E1A-AB12-68AE4046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7D2F6-4AEC-4DBC-A608-8C471535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D02A99-177C-4067-9E6B-28A875CF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8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357AF-8D87-4C55-A0AF-FEDEC8BB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EF3525-BF1E-4FB9-8A7E-06E34202A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75C47-F687-4103-84AD-5F836DF7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19778-3ECA-4CB4-9CDB-7100046F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57001-74F5-4CB3-B544-0247CD3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1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8A14F-13A0-4682-8260-D8E328F6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E9701-18A1-4BF8-91F6-27F9A161A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1E19F5-365B-4A28-BE7F-7A97C42C4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7E2E4-83BA-4C84-8B9F-33C0914E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5C1EFA-7382-44FC-B319-735D225D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9B2665-7813-4E6A-B6C1-B20AA80A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8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57C15-1934-4A1F-B90D-B8EBAEDC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0CE251-8AAC-43AE-9278-5AC3CF1FE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22728-64B9-4200-B2A7-79A0D5995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C53D01-714F-4993-B8DC-58038895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2429A6-CB04-46CB-A267-1D207BCE8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370C7C-693C-4A05-AA83-A8060718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8A7AAC-3F34-42E9-A7C5-FE973AF5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070F2E-12D6-4A88-9BA4-9632524B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4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A8FAF-D915-4334-BE65-E0E40F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192409-63CC-493B-A48E-22F19748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DD659E-7C1E-4D4B-B398-B0A4A408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1B3E46-E047-43ED-B91E-8C1863C8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33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D994DD-CCC8-4474-871E-CBC683BD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A7F68F-F6E6-4134-BDF1-C0DAFC49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3DE4B-B4AC-44C0-8EC2-D8DD7999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4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B4B63-8116-4E1A-B972-A5B41695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64966-B249-405C-92B0-BBAA0CE0A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E39FB-324E-43A9-A92C-E113CE4D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5962A7-BF48-4306-B67D-650391F1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B2F665-C663-4ECE-8D43-434B9181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897BE-DB82-4315-B4C2-9AF0ED9F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9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EDDBE-B398-4BB4-B339-215B99E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1E8809-2B5F-4210-902B-4CF769FF2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382A0-2CB6-4FE2-9379-EBC2C69D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172BF-3AEF-4EBC-8CD5-4FDD139C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E2236-8EA0-4F58-869E-F0D976C3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A925BB-7C82-42F2-B20F-44ED4409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62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7FB7A0-37C4-4652-A357-ACBD78C3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1C44E-A3CE-45A6-83EC-C7764E94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7C016-4AE5-415C-95B2-4807E649B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81877-08CF-47B0-B7D7-7DC78F6C13B1}" type="datetimeFigureOut">
              <a:rPr lang="ko-KR" altLang="en-US" smtClean="0"/>
              <a:pPr/>
              <a:t>2018-06-16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AD770-0653-46BE-B228-DAF84042C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A2E61-A00D-4EB7-9E37-9A336B029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D6B2-E999-4824-8709-2A56BE97D1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8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3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AE89C9-4161-4504-8961-CBD846E9F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5593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4741-03AD-4105-9C45-6F8905B00499}"/>
              </a:ext>
            </a:extLst>
          </p:cNvPr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AE7F3-6727-4104-85A3-1AB0C393BD07}"/>
              </a:ext>
            </a:extLst>
          </p:cNvPr>
          <p:cNvSpPr txBox="1"/>
          <p:nvPr/>
        </p:nvSpPr>
        <p:spPr>
          <a:xfrm>
            <a:off x="6995216" y="5764264"/>
            <a:ext cx="2202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1294059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박찬모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1294027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이동연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1594049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김지은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8986783-53D6-40C0-851C-1EF55CCBA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256" y="4359733"/>
            <a:ext cx="4949455" cy="133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80000"/>
              </a:lnSpc>
            </a:pPr>
            <a:r>
              <a:rPr kumimoji="0" lang="en-US" altLang="ko-KR" sz="5000" dirty="0"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Just</a:t>
            </a:r>
          </a:p>
          <a:p>
            <a:pPr>
              <a:lnSpc>
                <a:spcPct val="80000"/>
              </a:lnSpc>
            </a:pPr>
            <a:r>
              <a:rPr kumimoji="0" lang="en-US" altLang="ko-KR" sz="5000" dirty="0"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WALK OUT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1682E0FA-672B-45D9-B734-84B0B1DAD157}"/>
              </a:ext>
            </a:extLst>
          </p:cNvPr>
          <p:cNvSpPr txBox="1">
            <a:spLocks/>
          </p:cNvSpPr>
          <p:nvPr/>
        </p:nvSpPr>
        <p:spPr bwMode="auto">
          <a:xfrm>
            <a:off x="386012" y="5688514"/>
            <a:ext cx="3295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defRPr/>
            </a:pP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지하철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Hi-pass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CF8CC70-3D0D-4F19-B1AF-C92EA43D4A3F}"/>
              </a:ext>
            </a:extLst>
          </p:cNvPr>
          <p:cNvCxnSpPr>
            <a:cxnSpLocks/>
          </p:cNvCxnSpPr>
          <p:nvPr/>
        </p:nvCxnSpPr>
        <p:spPr>
          <a:xfrm>
            <a:off x="386012" y="5648414"/>
            <a:ext cx="472752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7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프로젝트 배경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장애인 이용 불편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D40FC04-A382-41AC-9341-C2D582F9379E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D5F4242-266E-417B-A89A-931634800C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2665" y="2042172"/>
            <a:ext cx="4618666" cy="3914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18C30E-5510-44AE-AB0D-D16F72844CEA}"/>
              </a:ext>
            </a:extLst>
          </p:cNvPr>
          <p:cNvSpPr txBox="1"/>
          <p:nvPr/>
        </p:nvSpPr>
        <p:spPr>
          <a:xfrm>
            <a:off x="6905344" y="6252568"/>
            <a:ext cx="2022754" cy="38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970" indent="-140970" algn="r" fontAlgn="base">
              <a:lnSpc>
                <a:spcPct val="160000"/>
              </a:lnSpc>
            </a:pPr>
            <a:r>
              <a:rPr lang="ko-KR" altLang="en-US" sz="1400" b="1" kern="0" spc="-40" dirty="0">
                <a:solidFill>
                  <a:schemeClr val="bg1">
                    <a:lumMod val="75000"/>
                  </a:schemeClr>
                </a:solidFill>
                <a:ea typeface="휴먼명조"/>
              </a:rPr>
              <a:t>평화뉴스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14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프로젝트 배경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무임승차 문제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629262F-E8A3-4190-9A7F-4C26C5DF509E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590" y="2127611"/>
            <a:ext cx="3600000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94587F-BBFA-49CF-B63C-45505D3ACD7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9410" y="2127611"/>
            <a:ext cx="3600000" cy="36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861DCC-B09D-49AF-A3F5-0C92D97219B3}"/>
              </a:ext>
            </a:extLst>
          </p:cNvPr>
          <p:cNvSpPr txBox="1"/>
          <p:nvPr/>
        </p:nvSpPr>
        <p:spPr>
          <a:xfrm>
            <a:off x="6905344" y="6252568"/>
            <a:ext cx="2022754" cy="38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970" indent="-140970" algn="r" fontAlgn="base">
              <a:lnSpc>
                <a:spcPct val="160000"/>
              </a:lnSpc>
            </a:pPr>
            <a:r>
              <a:rPr lang="ko-KR" altLang="en-US" sz="1400" b="1" kern="0" spc="-40" dirty="0" err="1">
                <a:solidFill>
                  <a:schemeClr val="bg1">
                    <a:lumMod val="75000"/>
                  </a:schemeClr>
                </a:solidFill>
                <a:ea typeface="휴먼명조"/>
              </a:rPr>
              <a:t>파이낸셜뉴스</a:t>
            </a:r>
            <a:r>
              <a:rPr lang="en-US" altLang="ko-KR" sz="1400" b="1" kern="0" spc="-40" dirty="0">
                <a:solidFill>
                  <a:schemeClr val="bg1">
                    <a:lumMod val="75000"/>
                  </a:schemeClr>
                </a:solidFill>
                <a:ea typeface="휴먼명조"/>
              </a:rPr>
              <a:t>/</a:t>
            </a:r>
            <a:r>
              <a:rPr lang="ko-KR" altLang="en-US" sz="1400" b="1" kern="0" spc="-40" dirty="0">
                <a:solidFill>
                  <a:schemeClr val="bg1">
                    <a:lumMod val="75000"/>
                  </a:schemeClr>
                </a:solidFill>
                <a:ea typeface="휴먼명조"/>
              </a:rPr>
              <a:t>정치사회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0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시스템 구성도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D180DC-DBF2-4FDF-9C69-A225FED1D4BB}"/>
              </a:ext>
            </a:extLst>
          </p:cNvPr>
          <p:cNvSpPr/>
          <p:nvPr/>
        </p:nvSpPr>
        <p:spPr>
          <a:xfrm>
            <a:off x="263160" y="1377630"/>
            <a:ext cx="8712200" cy="528533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5AB5CB-414B-4F5B-8CE2-C631278E258B}"/>
              </a:ext>
            </a:extLst>
          </p:cNvPr>
          <p:cNvGrpSpPr/>
          <p:nvPr/>
        </p:nvGrpSpPr>
        <p:grpSpPr>
          <a:xfrm>
            <a:off x="1534962" y="4685183"/>
            <a:ext cx="1312251" cy="1514435"/>
            <a:chOff x="3868320" y="25808544"/>
            <a:chExt cx="1478240" cy="19534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EFFFD13-024D-42B8-B95B-A770932E6892}"/>
                </a:ext>
              </a:extLst>
            </p:cNvPr>
            <p:cNvGrpSpPr/>
            <p:nvPr/>
          </p:nvGrpSpPr>
          <p:grpSpPr>
            <a:xfrm>
              <a:off x="3868320" y="25808544"/>
              <a:ext cx="1478240" cy="1478240"/>
              <a:chOff x="4112496" y="25210585"/>
              <a:chExt cx="1478240" cy="1478240"/>
            </a:xfrm>
          </p:grpSpPr>
          <p:pic>
            <p:nvPicPr>
              <p:cNvPr id="17" name="그래픽 16" descr="스마트폰">
                <a:extLst>
                  <a:ext uri="{FF2B5EF4-FFF2-40B4-BE49-F238E27FC236}">
                    <a16:creationId xmlns:a16="http://schemas.microsoft.com/office/drawing/2014/main" id="{9441AB95-237E-4CFD-ADD6-C70604B24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12496" y="25210585"/>
                <a:ext cx="1478240" cy="1478240"/>
              </a:xfrm>
              <a:prstGeom prst="rect">
                <a:avLst/>
              </a:prstGeom>
            </p:spPr>
          </p:pic>
          <p:pic>
            <p:nvPicPr>
              <p:cNvPr id="18" name="그래픽 17" descr="카메라">
                <a:extLst>
                  <a:ext uri="{FF2B5EF4-FFF2-40B4-BE49-F238E27FC236}">
                    <a16:creationId xmlns:a16="http://schemas.microsoft.com/office/drawing/2014/main" id="{54C3E27E-DF32-4210-87C9-22470ECD7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19039" y="26161245"/>
                <a:ext cx="272061" cy="272061"/>
              </a:xfrm>
              <a:prstGeom prst="rect">
                <a:avLst/>
              </a:prstGeom>
            </p:spPr>
          </p:pic>
          <p:pic>
            <p:nvPicPr>
              <p:cNvPr id="19" name="그래픽 18" descr="사용자">
                <a:extLst>
                  <a:ext uri="{FF2B5EF4-FFF2-40B4-BE49-F238E27FC236}">
                    <a16:creationId xmlns:a16="http://schemas.microsoft.com/office/drawing/2014/main" id="{846F935E-FA7D-40BA-B833-2735113E3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74943" y="25552774"/>
                <a:ext cx="553346" cy="55334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12503B-8EB5-4423-BE00-83B4E89A8815}"/>
                </a:ext>
              </a:extLst>
            </p:cNvPr>
            <p:cNvSpPr txBox="1"/>
            <p:nvPr/>
          </p:nvSpPr>
          <p:spPr>
            <a:xfrm>
              <a:off x="3972116" y="27245885"/>
              <a:ext cx="1270648" cy="51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kern="0" dirty="0">
                  <a:solidFill>
                    <a:prstClr val="black"/>
                  </a:solidFill>
                  <a:latin typeface="Arial Black" panose="020B0A04020102020204" pitchFamily="34" charset="0"/>
                  <a:ea typeface="빙그레체" panose="02030503000000000000" pitchFamily="18" charset="-127"/>
                </a:rPr>
                <a:t>Client</a:t>
              </a:r>
              <a:endPara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빙그레체" panose="02030503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D2B5BD-6CCC-4529-A500-6D3F1B4BADBA}"/>
              </a:ext>
            </a:extLst>
          </p:cNvPr>
          <p:cNvGrpSpPr/>
          <p:nvPr/>
        </p:nvGrpSpPr>
        <p:grpSpPr>
          <a:xfrm>
            <a:off x="4168922" y="4643722"/>
            <a:ext cx="1092102" cy="1597357"/>
            <a:chOff x="6356810" y="25435600"/>
            <a:chExt cx="1529295" cy="223681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DCE7A7E-EDB5-4416-B5AB-5DC088A43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000" b="82000" l="64500" r="86500">
                          <a14:foregroundMark x1="64573" y1="69376" x2="64500" y2="74000"/>
                          <a14:foregroundMark x1="64651" y1="64500" x2="64596" y2="67947"/>
                          <a14:foregroundMark x1="64659" y1="64000" x2="64651" y2="64500"/>
                          <a14:foregroundMark x1="64952" y1="45463" x2="64659" y2="64000"/>
                          <a14:foregroundMark x1="68081" y1="76254" x2="68166" y2="76308"/>
                          <a14:foregroundMark x1="66883" y1="75500" x2="67484" y2="75878"/>
                          <a14:foregroundMark x1="64500" y1="74000" x2="65370" y2="74548"/>
                          <a14:foregroundMark x1="86125" y1="64381" x2="86273" y2="59500"/>
                          <a14:foregroundMark x1="86000" y1="68500" x2="86083" y2="65773"/>
                          <a14:foregroundMark x1="74787" y1="41188" x2="74607" y2="41022"/>
                          <a14:foregroundMark x1="75720" y1="42049" x2="75631" y2="41967"/>
                          <a14:foregroundMark x1="76362" y1="42642" x2="75945" y2="42257"/>
                          <a14:foregroundMark x1="79279" y1="45334" x2="78787" y2="44880"/>
                          <a14:foregroundMark x1="80528" y1="46487" x2="80167" y2="46154"/>
                          <a14:foregroundMark x1="81661" y1="47533" x2="81416" y2="47307"/>
                          <a14:foregroundMark x1="86500" y1="52000" x2="84805" y2="50435"/>
                          <a14:foregroundMark x1="84120" y1="41328" x2="85500" y2="41500"/>
                          <a14:foregroundMark x1="81248" y1="40969" x2="83577" y2="41260"/>
                          <a14:foregroundMark x1="77245" y1="40468" x2="80318" y2="40852"/>
                          <a14:foregroundMark x1="77319" y1="30645" x2="77500" y2="30500"/>
                          <a14:foregroundMark x1="65000" y1="40500" x2="66199" y2="39541"/>
                          <a14:foregroundMark x1="66883" y1="38259" x2="64500" y2="40000"/>
                          <a14:foregroundMark x1="77500" y1="30500" x2="77314" y2="30636"/>
                          <a14:foregroundMark x1="80964" y1="81433" x2="81500" y2="81500"/>
                          <a14:foregroundMark x1="65500" y1="79500" x2="65679" y2="79522"/>
                          <a14:foregroundMark x1="83231" y1="80923" x2="84500" y2="80500"/>
                          <a14:foregroundMark x1="81500" y1="81500" x2="82596" y2="81135"/>
                          <a14:foregroundMark x1="72067" y1="30324" x2="71846" y2="30198"/>
                          <a14:foregroundMark x1="78056" y1="33747" x2="77566" y2="33467"/>
                          <a14:foregroundMark x1="79133" y1="34362" x2="78251" y2="33858"/>
                          <a14:foregroundMark x1="85500" y1="38000" x2="84960" y2="37691"/>
                          <a14:foregroundMark x1="67000" y1="37500" x2="65500" y2="40000"/>
                          <a14:foregroundMark x1="74838" y1="55500" x2="74151" y2="63288"/>
                          <a14:foregroundMark x1="74874" y1="55093" x2="74838" y2="55500"/>
                          <a14:foregroundMark x1="75471" y1="48332" x2="75457" y2="48495"/>
                          <a14:foregroundMark x1="73000" y1="38500" x2="72500" y2="36500"/>
                          <a14:foregroundMark x1="72000" y1="37500" x2="72500" y2="36000"/>
                          <a14:foregroundMark x1="72000" y1="36500" x2="72000" y2="35500"/>
                          <a14:backgroundMark x1="87500" y1="52000" x2="87500" y2="59500"/>
                          <a14:backgroundMark x1="67000" y1="39000" x2="68500" y2="39000"/>
                          <a14:backgroundMark x1="67000" y1="38000" x2="69000" y2="36500"/>
                          <a14:backgroundMark x1="69000" y1="36000" x2="68000" y2="36000"/>
                          <a14:backgroundMark x1="68500" y1="35000" x2="69000" y2="34000"/>
                          <a14:backgroundMark x1="69000" y1="34500" x2="68500" y2="35500"/>
                          <a14:backgroundMark x1="68500" y1="34500" x2="68000" y2="32500"/>
                          <a14:backgroundMark x1="68000" y1="34500" x2="67500" y2="37500"/>
                          <a14:backgroundMark x1="70500" y1="35000" x2="70500" y2="36500"/>
                          <a14:backgroundMark x1="67000" y1="37000" x2="67000" y2="37500"/>
                          <a14:backgroundMark x1="71500" y1="32500" x2="73500" y2="32500"/>
                          <a14:backgroundMark x1="73773" y1="32500" x2="75500" y2="32500"/>
                          <a14:backgroundMark x1="73500" y1="32500" x2="73741" y2="32500"/>
                          <a14:backgroundMark x1="76500" y1="32000" x2="78500" y2="32000"/>
                          <a14:backgroundMark x1="74500" y1="32500" x2="76500" y2="32000"/>
                          <a14:backgroundMark x1="80000" y1="33000" x2="82000" y2="33000"/>
                          <a14:backgroundMark x1="82500" y1="34500" x2="82500" y2="36500"/>
                          <a14:backgroundMark x1="83500" y1="36500" x2="84000" y2="38000"/>
                          <a14:backgroundMark x1="78500" y1="32500" x2="78000" y2="32500"/>
                          <a14:backgroundMark x1="77500" y1="32000" x2="77000" y2="32500"/>
                          <a14:backgroundMark x1="77500" y1="32000" x2="77500" y2="31500"/>
                          <a14:backgroundMark x1="72000" y1="32000" x2="72500" y2="32000"/>
                          <a14:backgroundMark x1="71000" y1="32000" x2="71500" y2="32000"/>
                          <a14:backgroundMark x1="71500" y1="72000" x2="75000" y2="73000"/>
                          <a14:backgroundMark x1="76000" y1="72000" x2="76000" y2="75500"/>
                          <a14:backgroundMark x1="76500" y1="74000" x2="79000" y2="76500"/>
                          <a14:backgroundMark x1="78500" y1="75000" x2="81000" y2="73000"/>
                          <a14:backgroundMark x1="80500" y1="74000" x2="82000" y2="73500"/>
                          <a14:backgroundMark x1="83000" y1="73500" x2="81000" y2="76000"/>
                          <a14:backgroundMark x1="79500" y1="78500" x2="73000" y2="75500"/>
                          <a14:backgroundMark x1="70000" y1="78500" x2="70500" y2="77000"/>
                          <a14:backgroundMark x1="68000" y1="80500" x2="68000" y2="80000"/>
                          <a14:backgroundMark x1="69000" y1="77000" x2="69000" y2="77000"/>
                          <a14:backgroundMark x1="69000" y1="76500" x2="69000" y2="76000"/>
                          <a14:backgroundMark x1="69000" y1="77000" x2="68500" y2="76000"/>
                          <a14:backgroundMark x1="68000" y1="77500" x2="68000" y2="76000"/>
                          <a14:backgroundMark x1="67000" y1="77000" x2="67000" y2="75500"/>
                          <a14:backgroundMark x1="71000" y1="78500" x2="72500" y2="78500"/>
                          <a14:backgroundMark x1="71000" y1="78000" x2="74000" y2="77500"/>
                          <a14:backgroundMark x1="73000" y1="79500" x2="77000" y2="79500"/>
                          <a14:backgroundMark x1="76500" y1="80000" x2="81500" y2="80000"/>
                          <a14:backgroundMark x1="73000" y1="66000" x2="73500" y2="65500"/>
                          <a14:backgroundMark x1="74000" y1="65000" x2="73500" y2="65500"/>
                          <a14:backgroundMark x1="73500" y1="64500" x2="74500" y2="65500"/>
                          <a14:backgroundMark x1="83000" y1="80500" x2="83500" y2="80500"/>
                          <a14:backgroundMark x1="84000" y1="80000" x2="84000" y2="80500"/>
                          <a14:backgroundMark x1="81500" y1="80500" x2="81500" y2="80500"/>
                          <a14:backgroundMark x1="80500" y1="80500" x2="80000" y2="80000"/>
                          <a14:backgroundMark x1="82500" y1="54000" x2="82000" y2="56500"/>
                          <a14:backgroundMark x1="82000" y1="49000" x2="82500" y2="51000"/>
                          <a14:backgroundMark x1="82000" y1="47000" x2="83500" y2="47000"/>
                          <a14:backgroundMark x1="79500" y1="46000" x2="78500" y2="46000"/>
                          <a14:backgroundMark x1="80000" y1="45000" x2="80500" y2="46000"/>
                          <a14:backgroundMark x1="80500" y1="46500" x2="81000" y2="47500"/>
                          <a14:backgroundMark x1="78000" y1="44500" x2="79000" y2="44500"/>
                          <a14:backgroundMark x1="82500" y1="47500" x2="83000" y2="49500"/>
                          <a14:backgroundMark x1="83500" y1="50000" x2="84000" y2="50500"/>
                          <a14:backgroundMark x1="76500" y1="44000" x2="76500" y2="44000"/>
                          <a14:backgroundMark x1="84000" y1="49500" x2="84000" y2="49500"/>
                          <a14:backgroundMark x1="76500" y1="44500" x2="76500" y2="44000"/>
                          <a14:backgroundMark x1="73000" y1="55500" x2="74000" y2="55500"/>
                          <a14:backgroundMark x1="75500" y1="55500" x2="75500" y2="55500"/>
                          <a14:backgroundMark x1="73500" y1="64500" x2="73500" y2="64500"/>
                          <a14:backgroundMark x1="74000" y1="64000" x2="74000" y2="64000"/>
                          <a14:backgroundMark x1="67000" y1="76000" x2="67000" y2="76000"/>
                          <a14:backgroundMark x1="67500" y1="79500" x2="67000" y2="79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12" t="28115" r="10973" b="16119"/>
            <a:stretch/>
          </p:blipFill>
          <p:spPr>
            <a:xfrm>
              <a:off x="6729644" y="25435600"/>
              <a:ext cx="791107" cy="16765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BC0AA-D6A8-4930-AE73-74C67714A590}"/>
                </a:ext>
              </a:extLst>
            </p:cNvPr>
            <p:cNvSpPr txBox="1"/>
            <p:nvPr/>
          </p:nvSpPr>
          <p:spPr>
            <a:xfrm>
              <a:off x="6356810" y="27112132"/>
              <a:ext cx="1529295" cy="560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빙그레체" panose="02030503000000000000" pitchFamily="18" charset="-127"/>
                </a:rPr>
                <a:t>Gate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1ADCFD1-8AE5-424D-BCBA-E4C8CB7E852E}"/>
              </a:ext>
            </a:extLst>
          </p:cNvPr>
          <p:cNvGrpSpPr/>
          <p:nvPr/>
        </p:nvGrpSpPr>
        <p:grpSpPr>
          <a:xfrm>
            <a:off x="4100430" y="2675288"/>
            <a:ext cx="1204098" cy="1507424"/>
            <a:chOff x="3905318" y="21751701"/>
            <a:chExt cx="1629834" cy="2040407"/>
          </a:xfrm>
        </p:grpSpPr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E4C5827-96F8-4FF3-AA06-03E9BF2C0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05318" y="21751701"/>
              <a:ext cx="1629834" cy="1629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A1C7886-66CC-428C-B1D8-89A0799504DB}"/>
                </a:ext>
              </a:extLst>
            </p:cNvPr>
            <p:cNvSpPr txBox="1"/>
            <p:nvPr/>
          </p:nvSpPr>
          <p:spPr>
            <a:xfrm>
              <a:off x="3981115" y="23250530"/>
              <a:ext cx="1478239" cy="54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kern="0" dirty="0">
                  <a:solidFill>
                    <a:prstClr val="black"/>
                  </a:solidFill>
                  <a:latin typeface="Arial Black" panose="020B0A04020102020204" pitchFamily="34" charset="0"/>
                  <a:ea typeface="빙그레체" panose="02030503000000000000" pitchFamily="18" charset="-127"/>
                </a:rPr>
                <a:t>Server</a:t>
              </a:r>
              <a:endPara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빙그레체" panose="02030503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ED87A1-6E21-49CE-BA34-A51BC3C4F3B9}"/>
              </a:ext>
            </a:extLst>
          </p:cNvPr>
          <p:cNvGrpSpPr/>
          <p:nvPr/>
        </p:nvGrpSpPr>
        <p:grpSpPr>
          <a:xfrm>
            <a:off x="880840" y="1795945"/>
            <a:ext cx="2088179" cy="1315493"/>
            <a:chOff x="1076744" y="23937660"/>
            <a:chExt cx="2857250" cy="1799987"/>
          </a:xfrm>
        </p:grpSpPr>
        <p:pic>
          <p:nvPicPr>
            <p:cNvPr id="27" name="그래픽 26" descr="머리와 톱니바퀴">
              <a:extLst>
                <a:ext uri="{FF2B5EF4-FFF2-40B4-BE49-F238E27FC236}">
                  <a16:creationId xmlns:a16="http://schemas.microsoft.com/office/drawing/2014/main" id="{544201F8-6A5A-4045-A7A3-FC9DFC1F8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27599" y="23937660"/>
              <a:ext cx="1355539" cy="135553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9C833-C104-431F-8482-51D09B747728}"/>
                </a:ext>
              </a:extLst>
            </p:cNvPr>
            <p:cNvSpPr txBox="1"/>
            <p:nvPr/>
          </p:nvSpPr>
          <p:spPr>
            <a:xfrm>
              <a:off x="1076744" y="25190177"/>
              <a:ext cx="2857250" cy="547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맑은 고딕" panose="020B0503020000020004" pitchFamily="50" charset="-127"/>
                </a:rPr>
                <a:t>Rekognition</a:t>
              </a:r>
              <a:endPara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아래쪽 화살표 75">
            <a:extLst>
              <a:ext uri="{FF2B5EF4-FFF2-40B4-BE49-F238E27FC236}">
                <a16:creationId xmlns:a16="http://schemas.microsoft.com/office/drawing/2014/main" id="{F38466ED-9EE0-4ABC-9D6C-7271DDB2AFAC}"/>
              </a:ext>
            </a:extLst>
          </p:cNvPr>
          <p:cNvSpPr/>
          <p:nvPr/>
        </p:nvSpPr>
        <p:spPr>
          <a:xfrm rot="6753738">
            <a:off x="3202536" y="2229232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아래쪽 화살표 76">
            <a:extLst>
              <a:ext uri="{FF2B5EF4-FFF2-40B4-BE49-F238E27FC236}">
                <a16:creationId xmlns:a16="http://schemas.microsoft.com/office/drawing/2014/main" id="{9D43253A-B72E-44EE-9FA1-821B93B68616}"/>
              </a:ext>
            </a:extLst>
          </p:cNvPr>
          <p:cNvSpPr/>
          <p:nvPr/>
        </p:nvSpPr>
        <p:spPr>
          <a:xfrm rot="17559236">
            <a:off x="3287031" y="1968731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803C5-D001-4D10-9395-ECC738A25996}"/>
              </a:ext>
            </a:extLst>
          </p:cNvPr>
          <p:cNvSpPr txBox="1"/>
          <p:nvPr/>
        </p:nvSpPr>
        <p:spPr>
          <a:xfrm>
            <a:off x="5848201" y="3435521"/>
            <a:ext cx="19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Image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Transmission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D176B0-A816-4E04-828C-BCB8741D56B6}"/>
              </a:ext>
            </a:extLst>
          </p:cNvPr>
          <p:cNvSpPr txBox="1"/>
          <p:nvPr/>
        </p:nvSpPr>
        <p:spPr>
          <a:xfrm>
            <a:off x="3151769" y="5465973"/>
            <a:ext cx="978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Pass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빙그레체" panose="0203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684FD-399C-49E4-AE53-2B3ECE30C3C5}"/>
              </a:ext>
            </a:extLst>
          </p:cNvPr>
          <p:cNvSpPr txBox="1"/>
          <p:nvPr/>
        </p:nvSpPr>
        <p:spPr>
          <a:xfrm>
            <a:off x="5547461" y="5358383"/>
            <a:ext cx="978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Pass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빙그레체" panose="0203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D201C-6D18-4C84-8932-63971FAF7378}"/>
              </a:ext>
            </a:extLst>
          </p:cNvPr>
          <p:cNvSpPr txBox="1"/>
          <p:nvPr/>
        </p:nvSpPr>
        <p:spPr>
          <a:xfrm>
            <a:off x="3207677" y="1912655"/>
            <a:ext cx="1584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Face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Compare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빙그레체" panose="0203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D3296C-0B4E-4C53-8FD4-A696F92FE4A2}"/>
              </a:ext>
            </a:extLst>
          </p:cNvPr>
          <p:cNvSpPr txBox="1"/>
          <p:nvPr/>
        </p:nvSpPr>
        <p:spPr>
          <a:xfrm>
            <a:off x="1669559" y="3788355"/>
            <a:ext cx="186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빙그레체" panose="02030503000000000000" pitchFamily="18" charset="-127"/>
                <a:cs typeface="Arial" panose="020B0604020202020204" pitchFamily="34" charset="0"/>
              </a:rPr>
              <a:t>Registration</a:t>
            </a:r>
          </a:p>
        </p:txBody>
      </p:sp>
      <p:sp>
        <p:nvSpPr>
          <p:cNvPr id="36" name="아래쪽 화살표 75">
            <a:extLst>
              <a:ext uri="{FF2B5EF4-FFF2-40B4-BE49-F238E27FC236}">
                <a16:creationId xmlns:a16="http://schemas.microsoft.com/office/drawing/2014/main" id="{1FA0D124-20A6-4F03-8C6A-EDDED7A62F70}"/>
              </a:ext>
            </a:extLst>
          </p:cNvPr>
          <p:cNvSpPr/>
          <p:nvPr/>
        </p:nvSpPr>
        <p:spPr>
          <a:xfrm rot="14666611">
            <a:off x="5713853" y="2241796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7" name="아래쪽 화살표 75">
            <a:extLst>
              <a:ext uri="{FF2B5EF4-FFF2-40B4-BE49-F238E27FC236}">
                <a16:creationId xmlns:a16="http://schemas.microsoft.com/office/drawing/2014/main" id="{E53E967C-736A-4047-946C-E13F5FD33DA7}"/>
              </a:ext>
            </a:extLst>
          </p:cNvPr>
          <p:cNvSpPr/>
          <p:nvPr/>
        </p:nvSpPr>
        <p:spPr>
          <a:xfrm rot="7365699">
            <a:off x="5773334" y="3426390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8" name="아래쪽 화살표 75">
            <a:extLst>
              <a:ext uri="{FF2B5EF4-FFF2-40B4-BE49-F238E27FC236}">
                <a16:creationId xmlns:a16="http://schemas.microsoft.com/office/drawing/2014/main" id="{EFB2D386-5070-47DF-B712-4DB669F0F856}"/>
              </a:ext>
            </a:extLst>
          </p:cNvPr>
          <p:cNvSpPr/>
          <p:nvPr/>
        </p:nvSpPr>
        <p:spPr>
          <a:xfrm rot="15558606">
            <a:off x="5736529" y="4606995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" name="아래쪽 화살표 75">
            <a:extLst>
              <a:ext uri="{FF2B5EF4-FFF2-40B4-BE49-F238E27FC236}">
                <a16:creationId xmlns:a16="http://schemas.microsoft.com/office/drawing/2014/main" id="{0B3D1502-47C1-4B48-8F37-BD7731C15BB3}"/>
              </a:ext>
            </a:extLst>
          </p:cNvPr>
          <p:cNvSpPr/>
          <p:nvPr/>
        </p:nvSpPr>
        <p:spPr>
          <a:xfrm rot="14028301">
            <a:off x="3103184" y="3481326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" name="아래쪽 화살표 75">
            <a:extLst>
              <a:ext uri="{FF2B5EF4-FFF2-40B4-BE49-F238E27FC236}">
                <a16:creationId xmlns:a16="http://schemas.microsoft.com/office/drawing/2014/main" id="{733E994F-8803-48AB-A4C3-2ADC7A54839C}"/>
              </a:ext>
            </a:extLst>
          </p:cNvPr>
          <p:cNvSpPr/>
          <p:nvPr/>
        </p:nvSpPr>
        <p:spPr>
          <a:xfrm rot="3217962">
            <a:off x="3246886" y="3739503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1" name="아래쪽 화살표 75">
            <a:extLst>
              <a:ext uri="{FF2B5EF4-FFF2-40B4-BE49-F238E27FC236}">
                <a16:creationId xmlns:a16="http://schemas.microsoft.com/office/drawing/2014/main" id="{97E2A6C8-29A3-416A-825F-D248C8BC1532}"/>
              </a:ext>
            </a:extLst>
          </p:cNvPr>
          <p:cNvSpPr/>
          <p:nvPr/>
        </p:nvSpPr>
        <p:spPr>
          <a:xfrm rot="16200000">
            <a:off x="3394922" y="4719995"/>
            <a:ext cx="288000" cy="1260000"/>
          </a:xfrm>
          <a:prstGeom prst="downArrow">
            <a:avLst>
              <a:gd name="adj1" fmla="val 38611"/>
              <a:gd name="adj2" fmla="val 62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FF4771-2418-485E-B4E8-1EBDF72FE908}"/>
              </a:ext>
            </a:extLst>
          </p:cNvPr>
          <p:cNvGrpSpPr/>
          <p:nvPr/>
        </p:nvGrpSpPr>
        <p:grpSpPr>
          <a:xfrm>
            <a:off x="6547415" y="1831226"/>
            <a:ext cx="1024699" cy="1299496"/>
            <a:chOff x="8083736" y="23869464"/>
            <a:chExt cx="1355538" cy="171905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49A638D-BED7-4035-8447-FF5BA33A2454}"/>
                </a:ext>
              </a:extLst>
            </p:cNvPr>
            <p:cNvGrpSpPr/>
            <p:nvPr/>
          </p:nvGrpSpPr>
          <p:grpSpPr>
            <a:xfrm>
              <a:off x="8083736" y="23869464"/>
              <a:ext cx="1355538" cy="1355538"/>
              <a:chOff x="8083736" y="23869464"/>
              <a:chExt cx="1355538" cy="1355538"/>
            </a:xfrm>
          </p:grpSpPr>
          <p:pic>
            <p:nvPicPr>
              <p:cNvPr id="45" name="그래픽 44" descr="모니터">
                <a:extLst>
                  <a:ext uri="{FF2B5EF4-FFF2-40B4-BE49-F238E27FC236}">
                    <a16:creationId xmlns:a16="http://schemas.microsoft.com/office/drawing/2014/main" id="{139869E3-677A-4597-8A81-C14143287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083736" y="23869464"/>
                <a:ext cx="1355538" cy="1355538"/>
              </a:xfrm>
              <a:prstGeom prst="rect">
                <a:avLst/>
              </a:prstGeom>
            </p:spPr>
          </p:pic>
          <p:pic>
            <p:nvPicPr>
              <p:cNvPr id="46" name="그래픽 45" descr="사용자">
                <a:extLst>
                  <a:ext uri="{FF2B5EF4-FFF2-40B4-BE49-F238E27FC236}">
                    <a16:creationId xmlns:a16="http://schemas.microsoft.com/office/drawing/2014/main" id="{62E8D71E-EB5E-4284-A2CF-15DEADFA1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40717" y="24155385"/>
                <a:ext cx="641575" cy="641575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0C1E9C-8FB4-4213-83FB-99CD33F960E3}"/>
                </a:ext>
              </a:extLst>
            </p:cNvPr>
            <p:cNvSpPr txBox="1"/>
            <p:nvPr/>
          </p:nvSpPr>
          <p:spPr>
            <a:xfrm>
              <a:off x="8229976" y="25059231"/>
              <a:ext cx="1063057" cy="52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kern="0" dirty="0">
                  <a:solidFill>
                    <a:prstClr val="black"/>
                  </a:solidFill>
                  <a:latin typeface="Arial Black" panose="020B0A04020102020204" pitchFamily="34" charset="0"/>
                  <a:ea typeface="빙그레체" panose="02030503000000000000" pitchFamily="18" charset="-127"/>
                </a:rPr>
                <a:t>Web</a:t>
              </a:r>
              <a:endParaRPr kumimoji="0" lang="en-US" altLang="ko-KR" sz="2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빙그레체" panose="02030503000000000000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06607AD-AF64-492C-91DA-9EF089B77AC9}"/>
              </a:ext>
            </a:extLst>
          </p:cNvPr>
          <p:cNvGrpSpPr/>
          <p:nvPr/>
        </p:nvGrpSpPr>
        <p:grpSpPr>
          <a:xfrm>
            <a:off x="6517029" y="4148456"/>
            <a:ext cx="1093487" cy="1354329"/>
            <a:chOff x="9853842" y="21499915"/>
            <a:chExt cx="1365548" cy="1691288"/>
          </a:xfrm>
        </p:grpSpPr>
        <p:pic>
          <p:nvPicPr>
            <p:cNvPr id="48" name="그래픽 47" descr="웹 캠">
              <a:extLst>
                <a:ext uri="{FF2B5EF4-FFF2-40B4-BE49-F238E27FC236}">
                  <a16:creationId xmlns:a16="http://schemas.microsoft.com/office/drawing/2014/main" id="{798BC9A6-0FA2-45A5-BC28-5D6D2D87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853842" y="21499915"/>
              <a:ext cx="1355539" cy="135553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545BC8-DDE8-4D34-8F3F-F4B671E12B84}"/>
                </a:ext>
              </a:extLst>
            </p:cNvPr>
            <p:cNvSpPr txBox="1"/>
            <p:nvPr/>
          </p:nvSpPr>
          <p:spPr>
            <a:xfrm>
              <a:off x="9863851" y="22691545"/>
              <a:ext cx="1355539" cy="499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  <a:ea typeface="빙그레체" panose="02030503000000000000" pitchFamily="18" charset="-127"/>
                </a:rPr>
                <a:t>CCTV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7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주요 기능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D180DC-DBF2-4FDF-9C69-A225FED1D4BB}"/>
              </a:ext>
            </a:extLst>
          </p:cNvPr>
          <p:cNvSpPr/>
          <p:nvPr/>
        </p:nvSpPr>
        <p:spPr>
          <a:xfrm>
            <a:off x="215898" y="1356766"/>
            <a:ext cx="8712200" cy="5285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2000" dirty="0"/>
              <a:t>교통카드를 </a:t>
            </a:r>
            <a:r>
              <a:rPr lang="ko-KR" altLang="en-US" sz="2000" dirty="0" err="1"/>
              <a:t>태그하지</a:t>
            </a:r>
            <a:r>
              <a:rPr lang="ko-KR" altLang="en-US" sz="2000" dirty="0"/>
              <a:t> 않고 </a:t>
            </a:r>
            <a:r>
              <a:rPr lang="ko-KR" altLang="en-US" sz="2000" dirty="0" err="1"/>
              <a:t>승∙하차</a:t>
            </a:r>
            <a:r>
              <a:rPr lang="ko-KR" altLang="en-US" sz="2000" dirty="0"/>
              <a:t> 가능한 </a:t>
            </a:r>
            <a:r>
              <a:rPr lang="ko-KR" altLang="en-US" sz="2000" b="1" dirty="0"/>
              <a:t>지하철 </a:t>
            </a:r>
            <a:r>
              <a:rPr lang="en-US" altLang="ko-KR" sz="2000" b="1" dirty="0"/>
              <a:t>Hi-pass </a:t>
            </a:r>
            <a:r>
              <a:rPr lang="ko-KR" altLang="en-US" sz="2000" b="1" dirty="0"/>
              <a:t>구현</a:t>
            </a:r>
            <a:r>
              <a:rPr lang="ko-KR" altLang="en-US" sz="2000" dirty="0"/>
              <a:t>함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sz="2000" dirty="0"/>
              <a:t>앱을 통해 </a:t>
            </a:r>
            <a:r>
              <a:rPr lang="ko-KR" altLang="en-US" sz="2000" b="1" dirty="0"/>
              <a:t>사용자의 역 이용 정보 확인</a:t>
            </a:r>
            <a:r>
              <a:rPr lang="ko-KR" altLang="en-US" sz="2000" dirty="0"/>
              <a:t> 가능함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250000"/>
              </a:lnSpc>
            </a:pPr>
            <a:r>
              <a:rPr lang="ko-KR" altLang="en-US" sz="2000" b="1" dirty="0"/>
              <a:t>부정승차자를 추적</a:t>
            </a:r>
            <a:r>
              <a:rPr lang="ko-KR" altLang="en-US" sz="2000" dirty="0"/>
              <a:t>하여 관리자 웹에서 확인 가능함</a:t>
            </a:r>
            <a:r>
              <a:rPr lang="en-US" altLang="ko-KR" sz="2000" dirty="0"/>
              <a:t>.</a:t>
            </a:r>
          </a:p>
          <a:p>
            <a:pPr algn="ctr">
              <a:lnSpc>
                <a:spcPct val="250000"/>
              </a:lnSpc>
            </a:pPr>
            <a:endParaRPr lang="ko-KR" altLang="en-US" sz="2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시스템 흐름도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가입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774C851F-8B3C-4C70-B112-E0E500E11E0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4420" y="2077671"/>
            <a:ext cx="1813663" cy="3649940"/>
          </a:xfrm>
          <a:prstGeom prst="roundRect">
            <a:avLst>
              <a:gd name="adj" fmla="val 16667"/>
            </a:avLst>
          </a:prstGeom>
          <a:ln w="28575"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C46459B-AAB7-4C0F-BFD4-69C240643762}"/>
              </a:ext>
            </a:extLst>
          </p:cNvPr>
          <p:cNvGrpSpPr/>
          <p:nvPr/>
        </p:nvGrpSpPr>
        <p:grpSpPr>
          <a:xfrm>
            <a:off x="4945918" y="2077671"/>
            <a:ext cx="1813663" cy="3649940"/>
            <a:chOff x="4959557" y="11817763"/>
            <a:chExt cx="1295911" cy="260798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46A2B47-644D-43B5-A03D-E3A9137A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9557" y="11817763"/>
              <a:ext cx="1295911" cy="2607981"/>
            </a:xfrm>
            <a:prstGeom prst="roundRect">
              <a:avLst>
                <a:gd name="adj" fmla="val 16667"/>
              </a:avLst>
            </a:prstGeom>
            <a:ln w="28575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6B78738-09DF-4972-9944-4853AE639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7008" y="12145959"/>
              <a:ext cx="1176530" cy="1871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1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시스템 흐름도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지하철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승∙하차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D9DE1A-514C-49BB-9547-CA9A8DC2847C}"/>
              </a:ext>
            </a:extLst>
          </p:cNvPr>
          <p:cNvGrpSpPr/>
          <p:nvPr/>
        </p:nvGrpSpPr>
        <p:grpSpPr>
          <a:xfrm>
            <a:off x="2368707" y="2163000"/>
            <a:ext cx="4406581" cy="3465448"/>
            <a:chOff x="2445351" y="1816771"/>
            <a:chExt cx="4406581" cy="346544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F13149-D8B3-4BEB-9F5C-AB549D6DE81B}"/>
                </a:ext>
              </a:extLst>
            </p:cNvPr>
            <p:cNvSpPr/>
            <p:nvPr/>
          </p:nvSpPr>
          <p:spPr>
            <a:xfrm>
              <a:off x="2771998" y="1816771"/>
              <a:ext cx="3600000" cy="3408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A8C761-EE33-4971-AD74-05247BD78DDD}"/>
                </a:ext>
              </a:extLst>
            </p:cNvPr>
            <p:cNvGrpSpPr/>
            <p:nvPr/>
          </p:nvGrpSpPr>
          <p:grpSpPr>
            <a:xfrm>
              <a:off x="2445351" y="1816772"/>
              <a:ext cx="4406581" cy="3465447"/>
              <a:chOff x="6927920" y="11729676"/>
              <a:chExt cx="3593096" cy="282570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855996B-1470-4264-A270-2AB2D21FB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976" b="91241" l="9980" r="89980">
                            <a14:foregroundMark x1="14442" y1="18248" x2="25355" y2="16667"/>
                            <a14:foregroundMark x1="25355" y1="16667" x2="29574" y2="16667"/>
                            <a14:foregroundMark x1="14604" y1="18775" x2="19797" y2="71492"/>
                            <a14:foregroundMark x1="19797" y1="71492" x2="17769" y2="84672"/>
                            <a14:foregroundMark x1="17769" y1="84672" x2="18824" y2="86861"/>
                            <a14:foregroundMark x1="18824" y1="86861" x2="25761" y2="91322"/>
                            <a14:foregroundMark x1="25761" y1="91322" x2="28722" y2="91241"/>
                            <a14:foregroundMark x1="28722" y1="91241" x2="32617" y2="89822"/>
                            <a14:foregroundMark x1="16552" y1="20762" x2="18093" y2="26034"/>
                            <a14:foregroundMark x1="18093" y1="26034" x2="18377" y2="30900"/>
                            <a14:foregroundMark x1="18377" y1="30900" x2="22799" y2="28589"/>
                            <a14:foregroundMark x1="22799" y1="28589" x2="22434" y2="20803"/>
                            <a14:foregroundMark x1="22434" y1="20803" x2="17323" y2="20560"/>
                            <a14:foregroundMark x1="17323" y1="20560" x2="16755" y2="20762"/>
                            <a14:foregroundMark x1="62353" y1="10787" x2="60933" y2="18410"/>
                            <a14:foregroundMark x1="60933" y1="18410" x2="63611" y2="18856"/>
                            <a14:foregroundMark x1="63611" y1="18856" x2="68682" y2="18491"/>
                            <a14:foregroundMark x1="68682" y1="18491" x2="70142" y2="16383"/>
                            <a14:foregroundMark x1="70142" y1="16383" x2="70751" y2="11800"/>
                            <a14:foregroundMark x1="70751" y1="11800" x2="68073" y2="11273"/>
                            <a14:foregroundMark x1="68073" y1="11273" x2="62718" y2="12003"/>
                            <a14:foregroundMark x1="62718" y1="12003" x2="65193" y2="10787"/>
                            <a14:foregroundMark x1="65193" y1="10787" x2="68235" y2="10219"/>
                            <a14:foregroundMark x1="68235" y1="10219" x2="70548" y2="10706"/>
                            <a14:foregroundMark x1="70548" y1="10706" x2="70548" y2="10787"/>
                            <a14:foregroundMark x1="71278" y1="10219" x2="71278" y2="19505"/>
                            <a14:foregroundMark x1="84219" y1="20357" x2="86491" y2="20560"/>
                            <a14:foregroundMark x1="86491" y1="20560" x2="86126" y2="25588"/>
                            <a14:foregroundMark x1="86126" y1="25588" x2="84868" y2="23642"/>
                            <a14:foregroundMark x1="84868" y1="23642" x2="84787" y2="21168"/>
                            <a14:foregroundMark x1="84787" y1="21168" x2="84544" y2="20560"/>
                            <a14:foregroundMark x1="15172" y1="39903" x2="16065" y2="66221"/>
                            <a14:foregroundMark x1="16065" y1="66221" x2="18134" y2="45174"/>
                            <a14:foregroundMark x1="18134" y1="45174" x2="17647" y2="42944"/>
                            <a14:foregroundMark x1="17647" y1="42944" x2="16552" y2="40957"/>
                            <a14:foregroundMark x1="16552" y1="40957" x2="15254" y2="3986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920" y="11947396"/>
                <a:ext cx="2606205" cy="2607981"/>
              </a:xfrm>
              <a:prstGeom prst="rect">
                <a:avLst/>
              </a:prstGeom>
            </p:spPr>
          </p:pic>
          <p:pic>
            <p:nvPicPr>
              <p:cNvPr id="17" name="그래픽 16" descr="걷기">
                <a:extLst>
                  <a:ext uri="{FF2B5EF4-FFF2-40B4-BE49-F238E27FC236}">
                    <a16:creationId xmlns:a16="http://schemas.microsoft.com/office/drawing/2014/main" id="{4E232640-B502-4E84-B834-42205C8F4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86191" y="11729676"/>
                <a:ext cx="2334825" cy="23348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8770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시스템 흐름도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승∙하차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기록 확인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D523802-4427-4784-938E-F7CD8BF10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4419" y="2077671"/>
            <a:ext cx="1813663" cy="3649941"/>
          </a:xfrm>
          <a:prstGeom prst="roundRect">
            <a:avLst>
              <a:gd name="adj" fmla="val 16667"/>
            </a:avLst>
          </a:prstGeom>
          <a:ln w="28575"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674E03-E4AA-4E54-9DDE-1E1B50044D61}"/>
              </a:ext>
            </a:extLst>
          </p:cNvPr>
          <p:cNvGrpSpPr/>
          <p:nvPr/>
        </p:nvGrpSpPr>
        <p:grpSpPr>
          <a:xfrm>
            <a:off x="4945919" y="2077671"/>
            <a:ext cx="1813663" cy="3649941"/>
            <a:chOff x="4482261" y="16132863"/>
            <a:chExt cx="1295911" cy="260798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DA22542-2913-4C85-B157-C65ED5BF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2261" y="16132863"/>
              <a:ext cx="1295911" cy="2607981"/>
            </a:xfrm>
            <a:prstGeom prst="roundRect">
              <a:avLst>
                <a:gd name="adj" fmla="val 16667"/>
              </a:avLst>
            </a:prstGeom>
            <a:ln w="28575">
              <a:solidFill>
                <a:schemeClr val="bg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FAEC1BA-372B-4F3F-B964-8AD87CD0804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" t="33712" r="3796" b="16036"/>
            <a:stretch/>
          </p:blipFill>
          <p:spPr>
            <a:xfrm>
              <a:off x="4531060" y="16975483"/>
              <a:ext cx="1198800" cy="1360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6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시스템 흐름도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부정승차 시 추적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2CAFBB-D1AE-4CA6-9F8E-06E3A3E033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"/>
          <a:stretch/>
        </p:blipFill>
        <p:spPr>
          <a:xfrm>
            <a:off x="1260717" y="2044879"/>
            <a:ext cx="6622565" cy="35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8567"/>
            <a:ext cx="9143998" cy="1140866"/>
          </a:xfrm>
        </p:spPr>
        <p:txBody>
          <a:bodyPr>
            <a:norm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진행 내용</a:t>
            </a:r>
            <a:endParaRPr lang="en-US" altLang="ko-KR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182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개발 진행 일정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E91528-1482-4236-88FE-67BBAF1D08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318" y="1979551"/>
            <a:ext cx="8097360" cy="4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9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AE89C9-4161-4504-8961-CBD846E9F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3" y="1"/>
            <a:ext cx="9145593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4741-03AD-4105-9C45-6F8905B00499}"/>
              </a:ext>
            </a:extLst>
          </p:cNvPr>
          <p:cNvSpPr/>
          <p:nvPr/>
        </p:nvSpPr>
        <p:spPr>
          <a:xfrm>
            <a:off x="0" y="-3243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9AE96F-6A44-4B96-B2D3-DF73A3EC07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1" r="4217" b="397"/>
          <a:stretch/>
        </p:blipFill>
        <p:spPr>
          <a:xfrm>
            <a:off x="-1593" y="3245"/>
            <a:ext cx="9145594" cy="6857999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BC3E9C2-0616-402A-8791-03B6A77F75C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TEAM.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9FBA72D-81A2-4B1A-91B5-B57DC6BD3B3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지도교수 </a:t>
            </a:r>
            <a:r>
              <a:rPr lang="en-US" altLang="ko-KR" sz="1400" b="1" dirty="0"/>
              <a:t> </a:t>
            </a:r>
            <a:r>
              <a:rPr lang="ko-KR" altLang="en-US" sz="2400" b="1" dirty="0" err="1"/>
              <a:t>서화정</a:t>
            </a:r>
            <a:r>
              <a:rPr lang="ko-KR" altLang="en-US" sz="2400" b="1" dirty="0"/>
              <a:t> 교수님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이관우</a:t>
            </a:r>
            <a:r>
              <a:rPr lang="ko-KR" altLang="en-US" sz="2400" b="1" dirty="0"/>
              <a:t> 교수님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</a:t>
            </a:r>
            <a:r>
              <a:rPr lang="ko-KR" altLang="en-US" sz="1400" b="1" dirty="0"/>
              <a:t>팀원  </a:t>
            </a:r>
            <a:r>
              <a:rPr lang="ko-KR" altLang="en-US" sz="2400" b="1" dirty="0"/>
              <a:t>박찬모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이동연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김지은</a:t>
            </a:r>
          </a:p>
        </p:txBody>
      </p:sp>
    </p:spTree>
    <p:extLst>
      <p:ext uri="{BB962C8B-B14F-4D97-AF65-F5344CB8AC3E}">
        <p14:creationId xmlns:p14="http://schemas.microsoft.com/office/powerpoint/2010/main" val="2210519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추후 일정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7E1575-4EA2-4178-81C0-3F9C233BF933}"/>
              </a:ext>
            </a:extLst>
          </p:cNvPr>
          <p:cNvSpPr/>
          <p:nvPr/>
        </p:nvSpPr>
        <p:spPr>
          <a:xfrm>
            <a:off x="215898" y="1356766"/>
            <a:ext cx="8712200" cy="5285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/>
              <a:t>부정승차자 추적 </a:t>
            </a:r>
            <a:r>
              <a:rPr lang="en-US" altLang="ko-KR" sz="2000" dirty="0" err="1"/>
              <a:t>Dlib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r>
              <a:rPr lang="en-US" altLang="ko-KR" sz="2000" dirty="0"/>
              <a:t> </a:t>
            </a:r>
            <a:r>
              <a:rPr lang="ko-KR" altLang="en-US" sz="2000" dirty="0"/>
              <a:t>→ </a:t>
            </a:r>
            <a:r>
              <a:rPr lang="en-US" altLang="ko-KR" sz="2000" dirty="0"/>
              <a:t>AWS </a:t>
            </a:r>
            <a:r>
              <a:rPr lang="en-US" altLang="ko-KR" sz="2000" dirty="0" err="1"/>
              <a:t>Rekognition</a:t>
            </a:r>
            <a:r>
              <a:rPr lang="en-US" altLang="ko-KR" sz="2000" dirty="0"/>
              <a:t> API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/>
              <a:t>지하철 출입 시 위험 물품 반입 경고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/>
              <a:t>하차 개찰구와 </a:t>
            </a:r>
            <a:r>
              <a:rPr lang="ko-KR" altLang="en-US" sz="2000" dirty="0" err="1"/>
              <a:t>환승</a:t>
            </a:r>
            <a:r>
              <a:rPr lang="en-US" altLang="ko-KR" sz="2000" dirty="0"/>
              <a:t>, </a:t>
            </a:r>
            <a:r>
              <a:rPr lang="ko-KR" altLang="en-US" sz="2000" dirty="0"/>
              <a:t>거리에 따른 추가 요금 알고리즘 추가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/>
              <a:t>사람 얼굴 인식률 개선 </a:t>
            </a:r>
          </a:p>
        </p:txBody>
      </p:sp>
    </p:spTree>
    <p:extLst>
      <p:ext uri="{BB962C8B-B14F-4D97-AF65-F5344CB8AC3E}">
        <p14:creationId xmlns:p14="http://schemas.microsoft.com/office/powerpoint/2010/main" val="412274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8567"/>
            <a:ext cx="9143998" cy="1140866"/>
          </a:xfrm>
        </p:spPr>
        <p:txBody>
          <a:bodyPr>
            <a:norm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시연 영상</a:t>
            </a:r>
            <a:endParaRPr lang="en-US" altLang="ko-KR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2219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시연 영상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D40FC04-A382-41AC-9341-C2D582F9379E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43053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pt영상">
            <a:hlinkClick r:id="" action="ppaction://media"/>
            <a:extLst>
              <a:ext uri="{FF2B5EF4-FFF2-40B4-BE49-F238E27FC236}">
                <a16:creationId xmlns:a16="http://schemas.microsoft.com/office/drawing/2014/main" id="{73CFB245-6E54-4092-BCBB-83395FBC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05073" y="1471066"/>
            <a:ext cx="8333849" cy="46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8567"/>
            <a:ext cx="9143998" cy="1140866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5206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AE89C9-4161-4504-8961-CBD846E9F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5593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4741-03AD-4105-9C45-6F8905B00499}"/>
              </a:ext>
            </a:extLst>
          </p:cNvPr>
          <p:cNvSpPr/>
          <p:nvPr/>
        </p:nvSpPr>
        <p:spPr>
          <a:xfrm>
            <a:off x="-1" y="14514"/>
            <a:ext cx="9144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4DC313-DBF7-4E19-A3F0-6F460F0919EE}"/>
              </a:ext>
            </a:extLst>
          </p:cNvPr>
          <p:cNvGrpSpPr/>
          <p:nvPr/>
        </p:nvGrpSpPr>
        <p:grpSpPr>
          <a:xfrm>
            <a:off x="3385635" y="2153471"/>
            <a:ext cx="2372728" cy="3686428"/>
            <a:chOff x="-1461346" y="1571782"/>
            <a:chExt cx="2372728" cy="462649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89B6D44-B262-48A1-A68C-C7A605FA5FDD}"/>
                </a:ext>
              </a:extLst>
            </p:cNvPr>
            <p:cNvGrpSpPr/>
            <p:nvPr/>
          </p:nvGrpSpPr>
          <p:grpSpPr>
            <a:xfrm>
              <a:off x="-1461346" y="1571782"/>
              <a:ext cx="2372728" cy="4626491"/>
              <a:chOff x="3385635" y="476190"/>
              <a:chExt cx="2372728" cy="4626491"/>
            </a:xfrm>
          </p:grpSpPr>
          <p:sp>
            <p:nvSpPr>
              <p:cNvPr id="14" name="사각형: 둥근 위쪽 모서리 13">
                <a:extLst>
                  <a:ext uri="{FF2B5EF4-FFF2-40B4-BE49-F238E27FC236}">
                    <a16:creationId xmlns:a16="http://schemas.microsoft.com/office/drawing/2014/main" id="{A8F20D82-D47E-487C-A896-D1F129BEBDD7}"/>
                  </a:ext>
                </a:extLst>
              </p:cNvPr>
              <p:cNvSpPr/>
              <p:nvPr/>
            </p:nvSpPr>
            <p:spPr>
              <a:xfrm rot="10800000">
                <a:off x="3385635" y="1138489"/>
                <a:ext cx="2372728" cy="3964192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9BC57421-A4D6-4170-836F-29AD10D4E672}"/>
                  </a:ext>
                </a:extLst>
              </p:cNvPr>
              <p:cNvSpPr/>
              <p:nvPr/>
            </p:nvSpPr>
            <p:spPr>
              <a:xfrm>
                <a:off x="3385635" y="476190"/>
                <a:ext cx="2372728" cy="662301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3350" tIns="0" rIns="746243" bIns="0" numCol="1" spcCol="1270" anchor="ctr" anchorCtr="0">
                <a:noAutofit/>
              </a:bodyPr>
              <a:lstStyle/>
              <a:p>
                <a:pPr marL="0" lvl="0" indent="0" algn="l" defTabSz="1555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500" kern="12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27AA455-E7C3-4403-8021-A302D8582BBE}"/>
                </a:ext>
              </a:extLst>
            </p:cNvPr>
            <p:cNvSpPr txBox="1"/>
            <p:nvPr/>
          </p:nvSpPr>
          <p:spPr>
            <a:xfrm>
              <a:off x="-803203" y="1661083"/>
              <a:ext cx="1046990" cy="502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이동연</a:t>
              </a:r>
              <a:endPara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DCA137-C12B-41F5-BF7B-5BC55A9C7793}"/>
              </a:ext>
            </a:extLst>
          </p:cNvPr>
          <p:cNvGrpSpPr/>
          <p:nvPr/>
        </p:nvGrpSpPr>
        <p:grpSpPr>
          <a:xfrm>
            <a:off x="6156948" y="2153471"/>
            <a:ext cx="2372728" cy="3686430"/>
            <a:chOff x="-1461346" y="1571782"/>
            <a:chExt cx="2372728" cy="462649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EA1D791-337A-4BFB-BBCA-4DC2B1C1D945}"/>
                </a:ext>
              </a:extLst>
            </p:cNvPr>
            <p:cNvGrpSpPr/>
            <p:nvPr/>
          </p:nvGrpSpPr>
          <p:grpSpPr>
            <a:xfrm>
              <a:off x="-1461346" y="1571782"/>
              <a:ext cx="2372728" cy="4626492"/>
              <a:chOff x="3385635" y="476190"/>
              <a:chExt cx="2372728" cy="4626492"/>
            </a:xfrm>
          </p:grpSpPr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6910D6D9-CAF0-4E53-BFAF-8BA671394813}"/>
                  </a:ext>
                </a:extLst>
              </p:cNvPr>
              <p:cNvSpPr/>
              <p:nvPr/>
            </p:nvSpPr>
            <p:spPr>
              <a:xfrm rot="10800000">
                <a:off x="3385635" y="1138488"/>
                <a:ext cx="2372728" cy="3964194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E87A8A2-835B-4772-9B66-918C719EB9CB}"/>
                  </a:ext>
                </a:extLst>
              </p:cNvPr>
              <p:cNvSpPr/>
              <p:nvPr/>
            </p:nvSpPr>
            <p:spPr>
              <a:xfrm>
                <a:off x="3385635" y="476190"/>
                <a:ext cx="2372728" cy="662298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3350" tIns="0" rIns="746243" bIns="0" numCol="1" spcCol="1270" anchor="ctr" anchorCtr="0">
                <a:noAutofit/>
              </a:bodyPr>
              <a:lstStyle/>
              <a:p>
                <a:pPr marL="0" lvl="0" indent="0" algn="l" defTabSz="1555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500" kern="1200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D38D96-C4C6-4F1B-A56B-82E33FF7D168}"/>
                </a:ext>
              </a:extLst>
            </p:cNvPr>
            <p:cNvSpPr txBox="1"/>
            <p:nvPr/>
          </p:nvSpPr>
          <p:spPr>
            <a:xfrm>
              <a:off x="-752032" y="1656637"/>
              <a:ext cx="954108" cy="50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김지은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24CFA75-E60C-41FF-9587-E97FE06BF109}"/>
              </a:ext>
            </a:extLst>
          </p:cNvPr>
          <p:cNvGrpSpPr/>
          <p:nvPr/>
        </p:nvGrpSpPr>
        <p:grpSpPr>
          <a:xfrm>
            <a:off x="614321" y="2153471"/>
            <a:ext cx="2372728" cy="3686429"/>
            <a:chOff x="-1461346" y="1571782"/>
            <a:chExt cx="2372728" cy="462649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18B56A5-678F-4797-BBE3-6724C3C6AC89}"/>
                </a:ext>
              </a:extLst>
            </p:cNvPr>
            <p:cNvGrpSpPr/>
            <p:nvPr/>
          </p:nvGrpSpPr>
          <p:grpSpPr>
            <a:xfrm>
              <a:off x="-1461346" y="1571782"/>
              <a:ext cx="2372728" cy="4626492"/>
              <a:chOff x="3385635" y="476190"/>
              <a:chExt cx="2372728" cy="4626492"/>
            </a:xfrm>
          </p:grpSpPr>
          <p:sp>
            <p:nvSpPr>
              <p:cNvPr id="47" name="사각형: 둥근 위쪽 모서리 46">
                <a:extLst>
                  <a:ext uri="{FF2B5EF4-FFF2-40B4-BE49-F238E27FC236}">
                    <a16:creationId xmlns:a16="http://schemas.microsoft.com/office/drawing/2014/main" id="{817DE92D-2316-4AE5-90E2-40948E6D8A7F}"/>
                  </a:ext>
                </a:extLst>
              </p:cNvPr>
              <p:cNvSpPr/>
              <p:nvPr/>
            </p:nvSpPr>
            <p:spPr>
              <a:xfrm rot="10800000">
                <a:off x="3385635" y="1138492"/>
                <a:ext cx="2372728" cy="3964190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BC5EADB-19CE-4169-960C-FBD334950451}"/>
                  </a:ext>
                </a:extLst>
              </p:cNvPr>
              <p:cNvSpPr/>
              <p:nvPr/>
            </p:nvSpPr>
            <p:spPr>
              <a:xfrm>
                <a:off x="3385635" y="476190"/>
                <a:ext cx="2372728" cy="662303"/>
              </a:xfrm>
              <a:custGeom>
                <a:avLst/>
                <a:gdLst>
                  <a:gd name="connsiteX0" fmla="*/ 0 w 2372728"/>
                  <a:gd name="connsiteY0" fmla="*/ 0 h 761612"/>
                  <a:gd name="connsiteX1" fmla="*/ 2372728 w 2372728"/>
                  <a:gd name="connsiteY1" fmla="*/ 0 h 761612"/>
                  <a:gd name="connsiteX2" fmla="*/ 2372728 w 2372728"/>
                  <a:gd name="connsiteY2" fmla="*/ 761612 h 761612"/>
                  <a:gd name="connsiteX3" fmla="*/ 0 w 2372728"/>
                  <a:gd name="connsiteY3" fmla="*/ 761612 h 761612"/>
                  <a:gd name="connsiteX4" fmla="*/ 0 w 2372728"/>
                  <a:gd name="connsiteY4" fmla="*/ 0 h 76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2728" h="761612">
                    <a:moveTo>
                      <a:pt x="0" y="0"/>
                    </a:moveTo>
                    <a:lnTo>
                      <a:pt x="2372728" y="0"/>
                    </a:lnTo>
                    <a:lnTo>
                      <a:pt x="2372728" y="761612"/>
                    </a:lnTo>
                    <a:lnTo>
                      <a:pt x="0" y="76161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3350" tIns="0" rIns="746243" bIns="0" numCol="1" spcCol="1270" anchor="ctr" anchorCtr="0">
                <a:noAutofit/>
              </a:bodyPr>
              <a:lstStyle/>
              <a:p>
                <a:pPr marL="0" lvl="0" indent="0" algn="l" defTabSz="15557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500" kern="12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E49722-1AE6-46FF-AB26-857BA5B0F6AB}"/>
                </a:ext>
              </a:extLst>
            </p:cNvPr>
            <p:cNvSpPr txBox="1"/>
            <p:nvPr/>
          </p:nvSpPr>
          <p:spPr>
            <a:xfrm>
              <a:off x="-752037" y="1651860"/>
              <a:ext cx="954107" cy="502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박찬모</a:t>
              </a:r>
            </a:p>
          </p:txBody>
        </p: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A99BF016-4786-48DD-83F5-D89793DD1A4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ROLE.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884083-EFB7-44B9-817D-BA2EEFACA87C}"/>
              </a:ext>
            </a:extLst>
          </p:cNvPr>
          <p:cNvSpPr txBox="1"/>
          <p:nvPr/>
        </p:nvSpPr>
        <p:spPr>
          <a:xfrm>
            <a:off x="628650" y="2745418"/>
            <a:ext cx="2372728" cy="277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- Amazon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en-US" altLang="ko-KR" sz="1600" dirty="0" err="1">
                <a:solidFill>
                  <a:schemeClr val="bg1"/>
                </a:solidFill>
              </a:rPr>
              <a:t>Rekognition</a:t>
            </a:r>
            <a:r>
              <a:rPr lang="ko-KR" altLang="en-US" sz="1600" dirty="0">
                <a:solidFill>
                  <a:schemeClr val="bg1"/>
                </a:solidFill>
              </a:rPr>
              <a:t>을 통해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</a:rPr>
              <a:t>정상∙부정</a:t>
            </a:r>
            <a:r>
              <a:rPr lang="ko-KR" altLang="en-US" sz="1600" dirty="0">
                <a:solidFill>
                  <a:schemeClr val="bg1"/>
                </a:solidFill>
              </a:rPr>
              <a:t> 승차 판별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</a:rPr>
              <a:t>Dlib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face_recognition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>
                <a:solidFill>
                  <a:schemeClr val="bg1"/>
                </a:solidFill>
              </a:rPr>
              <a:t>을 통해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>
                <a:solidFill>
                  <a:schemeClr val="bg1"/>
                </a:solidFill>
              </a:rPr>
              <a:t>부정승차 추적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관리자 웹 화면에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Person Tracking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sz="1600" dirty="0">
                <a:solidFill>
                  <a:schemeClr val="bg1"/>
                </a:solidFill>
              </a:rPr>
              <a:t>영상 출력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AE4165-E91E-440B-AC4F-30C09AF7C23E}"/>
              </a:ext>
            </a:extLst>
          </p:cNvPr>
          <p:cNvSpPr txBox="1"/>
          <p:nvPr/>
        </p:nvSpPr>
        <p:spPr>
          <a:xfrm>
            <a:off x="3371305" y="2695713"/>
            <a:ext cx="237272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- </a:t>
            </a:r>
            <a:r>
              <a:rPr lang="en-US" altLang="ko-KR" sz="1650" dirty="0">
                <a:solidFill>
                  <a:srgbClr val="FFFF00"/>
                </a:solidFill>
              </a:rPr>
              <a:t>RFID</a:t>
            </a:r>
            <a:r>
              <a:rPr lang="ko-KR" altLang="en-US" sz="1650" dirty="0">
                <a:solidFill>
                  <a:srgbClr val="FFFF00"/>
                </a:solidFill>
              </a:rPr>
              <a:t>를 통한</a:t>
            </a:r>
            <a:endParaRPr lang="en-US" altLang="ko-KR" sz="1650" dirty="0">
              <a:solidFill>
                <a:srgbClr val="FFFF00"/>
              </a:solidFill>
            </a:endParaRPr>
          </a:p>
          <a:p>
            <a:r>
              <a:rPr lang="ko-KR" altLang="en-US" sz="1650" dirty="0">
                <a:solidFill>
                  <a:srgbClr val="FFFF00"/>
                </a:solidFill>
              </a:rPr>
              <a:t>  지하철 </a:t>
            </a:r>
            <a:r>
              <a:rPr lang="en-US" altLang="ko-KR" sz="1650" dirty="0">
                <a:solidFill>
                  <a:srgbClr val="FFFF00"/>
                </a:solidFill>
              </a:rPr>
              <a:t>Hi-pass</a:t>
            </a:r>
          </a:p>
          <a:p>
            <a:r>
              <a:rPr lang="en-US" altLang="ko-KR" sz="1650" dirty="0">
                <a:solidFill>
                  <a:srgbClr val="FFFF00"/>
                </a:solidFill>
              </a:rPr>
              <a:t>  </a:t>
            </a:r>
            <a:r>
              <a:rPr lang="ko-KR" altLang="en-US" sz="1650" dirty="0">
                <a:solidFill>
                  <a:srgbClr val="FFFF00"/>
                </a:solidFill>
              </a:rPr>
              <a:t>시스템 개발</a:t>
            </a:r>
            <a:endParaRPr lang="en-US" altLang="ko-KR" sz="1650" dirty="0">
              <a:solidFill>
                <a:srgbClr val="FFFF00"/>
              </a:solidFill>
            </a:endParaRPr>
          </a:p>
          <a:p>
            <a:endParaRPr lang="en-US" altLang="ko-KR" sz="1650" dirty="0">
              <a:solidFill>
                <a:srgbClr val="FFFF00"/>
              </a:solidFill>
            </a:endParaRPr>
          </a:p>
          <a:p>
            <a:pPr>
              <a:buFontTx/>
              <a:buChar char="-"/>
            </a:pPr>
            <a:r>
              <a:rPr lang="ko-KR" altLang="en-US" sz="1650" dirty="0">
                <a:solidFill>
                  <a:schemeClr val="bg1"/>
                </a:solidFill>
              </a:rPr>
              <a:t> 승</a:t>
            </a:r>
            <a:r>
              <a:rPr lang="en-US" altLang="ko-KR" sz="1650" b="1" i="1" dirty="0">
                <a:solidFill>
                  <a:schemeClr val="bg1"/>
                </a:solidFill>
              </a:rPr>
              <a:t>·</a:t>
            </a:r>
            <a:r>
              <a:rPr lang="ko-KR" altLang="en-US" sz="1650" dirty="0">
                <a:solidFill>
                  <a:schemeClr val="bg1"/>
                </a:solidFill>
              </a:rPr>
              <a:t>하차 </a:t>
            </a:r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ko-KR" altLang="en-US" sz="1650" dirty="0">
                <a:solidFill>
                  <a:schemeClr val="bg1"/>
                </a:solidFill>
              </a:rPr>
              <a:t>  알고리즘 구현</a:t>
            </a:r>
            <a:endParaRPr lang="en-US" altLang="ko-KR" sz="1650" dirty="0">
              <a:solidFill>
                <a:schemeClr val="bg1"/>
              </a:solidFill>
            </a:endParaRPr>
          </a:p>
          <a:p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en-US" altLang="ko-KR" sz="1650" dirty="0">
                <a:solidFill>
                  <a:schemeClr val="bg1"/>
                </a:solidFill>
              </a:rPr>
              <a:t>- LCD, Buzzer </a:t>
            </a:r>
            <a:r>
              <a:rPr lang="ko-KR" altLang="en-US" sz="1650" dirty="0">
                <a:solidFill>
                  <a:schemeClr val="bg1"/>
                </a:solidFill>
              </a:rPr>
              <a:t>등의</a:t>
            </a:r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en-US" altLang="ko-KR" sz="1650" dirty="0">
                <a:solidFill>
                  <a:schemeClr val="bg1"/>
                </a:solidFill>
              </a:rPr>
              <a:t>  </a:t>
            </a:r>
            <a:r>
              <a:rPr lang="ko-KR" altLang="en-US" sz="1650" dirty="0">
                <a:solidFill>
                  <a:schemeClr val="bg1"/>
                </a:solidFill>
              </a:rPr>
              <a:t>하드웨어 부분 개발</a:t>
            </a:r>
            <a:endParaRPr lang="en-US" altLang="ko-KR" sz="1650" dirty="0">
              <a:solidFill>
                <a:schemeClr val="bg1"/>
              </a:solidFill>
            </a:endParaRPr>
          </a:p>
          <a:p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en-US" altLang="ko-KR" sz="1650" dirty="0">
                <a:solidFill>
                  <a:schemeClr val="bg1"/>
                </a:solidFill>
              </a:rPr>
              <a:t>- </a:t>
            </a:r>
            <a:r>
              <a:rPr lang="ko-KR" altLang="en-US" sz="1650" dirty="0">
                <a:solidFill>
                  <a:schemeClr val="bg1"/>
                </a:solidFill>
              </a:rPr>
              <a:t>웹 서버 개발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EAE957-F642-4D6F-B382-762854A2764D}"/>
              </a:ext>
            </a:extLst>
          </p:cNvPr>
          <p:cNvSpPr txBox="1"/>
          <p:nvPr/>
        </p:nvSpPr>
        <p:spPr>
          <a:xfrm>
            <a:off x="6171277" y="2926491"/>
            <a:ext cx="2372728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chemeClr val="bg1"/>
                </a:solidFill>
              </a:rPr>
              <a:t>- </a:t>
            </a:r>
            <a:r>
              <a:rPr lang="ko-KR" altLang="en-US" sz="1650" dirty="0">
                <a:solidFill>
                  <a:schemeClr val="bg1"/>
                </a:solidFill>
              </a:rPr>
              <a:t>사용자의</a:t>
            </a:r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ko-KR" altLang="en-US" sz="1650" dirty="0">
                <a:solidFill>
                  <a:schemeClr val="bg1"/>
                </a:solidFill>
              </a:rPr>
              <a:t>  </a:t>
            </a:r>
            <a:r>
              <a:rPr lang="ko-KR" altLang="en-US" sz="1650" dirty="0" err="1">
                <a:solidFill>
                  <a:schemeClr val="bg1"/>
                </a:solidFill>
              </a:rPr>
              <a:t>승∙하차</a:t>
            </a:r>
            <a:r>
              <a:rPr lang="ko-KR" altLang="en-US" sz="1650" dirty="0">
                <a:solidFill>
                  <a:schemeClr val="bg1"/>
                </a:solidFill>
              </a:rPr>
              <a:t> 기록</a:t>
            </a:r>
            <a:r>
              <a:rPr lang="en-US" altLang="ko-KR" sz="165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650" dirty="0">
                <a:solidFill>
                  <a:schemeClr val="bg1"/>
                </a:solidFill>
              </a:rPr>
              <a:t>  </a:t>
            </a:r>
            <a:r>
              <a:rPr lang="ko-KR" altLang="en-US" sz="1650" dirty="0">
                <a:solidFill>
                  <a:schemeClr val="bg1"/>
                </a:solidFill>
              </a:rPr>
              <a:t>본인의 정보 등을</a:t>
            </a:r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en-US" altLang="ko-KR" sz="1650" dirty="0">
                <a:solidFill>
                  <a:schemeClr val="bg1"/>
                </a:solidFill>
              </a:rPr>
              <a:t>  </a:t>
            </a:r>
            <a:r>
              <a:rPr lang="ko-KR" altLang="en-US" sz="1650" dirty="0">
                <a:solidFill>
                  <a:schemeClr val="bg1"/>
                </a:solidFill>
              </a:rPr>
              <a:t>확인할 수 있는</a:t>
            </a:r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en-US" altLang="ko-KR" sz="1650" dirty="0">
                <a:solidFill>
                  <a:schemeClr val="bg1"/>
                </a:solidFill>
              </a:rPr>
              <a:t>  </a:t>
            </a:r>
            <a:r>
              <a:rPr lang="ko-KR" altLang="en-US" sz="1650" dirty="0">
                <a:solidFill>
                  <a:schemeClr val="bg1"/>
                </a:solidFill>
              </a:rPr>
              <a:t>사용자 앱 개발</a:t>
            </a:r>
            <a:endParaRPr lang="en-US" altLang="ko-KR" sz="1650" dirty="0">
              <a:solidFill>
                <a:schemeClr val="bg1"/>
              </a:solidFill>
            </a:endParaRPr>
          </a:p>
          <a:p>
            <a:endParaRPr lang="en-US" altLang="ko-KR" sz="1650" dirty="0">
              <a:solidFill>
                <a:schemeClr val="bg1"/>
              </a:solidFill>
            </a:endParaRPr>
          </a:p>
          <a:p>
            <a:r>
              <a:rPr lang="en-US" altLang="ko-KR" sz="1650" dirty="0">
                <a:solidFill>
                  <a:schemeClr val="bg1"/>
                </a:solidFill>
              </a:rPr>
              <a:t>- </a:t>
            </a:r>
            <a:r>
              <a:rPr lang="ko-KR" altLang="en-US" sz="1650" dirty="0">
                <a:solidFill>
                  <a:schemeClr val="bg1"/>
                </a:solidFill>
              </a:rPr>
              <a:t>앱 서버 개발</a:t>
            </a:r>
          </a:p>
        </p:txBody>
      </p:sp>
    </p:spTree>
    <p:extLst>
      <p:ext uri="{BB962C8B-B14F-4D97-AF65-F5344CB8AC3E}">
        <p14:creationId xmlns:p14="http://schemas.microsoft.com/office/powerpoint/2010/main" val="156810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58567"/>
            <a:ext cx="9144001" cy="1140866"/>
          </a:xfrm>
        </p:spPr>
        <p:txBody>
          <a:bodyPr>
            <a:norm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설계 변경</a:t>
            </a:r>
            <a:endParaRPr lang="en-US" altLang="ko-KR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43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RFID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제외한 이유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D180DC-DBF2-4FDF-9C69-A225FED1D4BB}"/>
              </a:ext>
            </a:extLst>
          </p:cNvPr>
          <p:cNvSpPr/>
          <p:nvPr/>
        </p:nvSpPr>
        <p:spPr>
          <a:xfrm>
            <a:off x="215898" y="1356766"/>
            <a:ext cx="8712200" cy="5285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2000" b="1" dirty="0"/>
              <a:t>기존의 시도 방법</a:t>
            </a:r>
            <a:endParaRPr lang="en-US" altLang="ko-KR" sz="2000" b="1" dirty="0"/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/>
              <a:t>통신 프로토콜 정의</a:t>
            </a:r>
            <a:r>
              <a:rPr lang="en-US" altLang="ko-KR" sz="2000" dirty="0"/>
              <a:t>, </a:t>
            </a:r>
            <a:r>
              <a:rPr lang="ko-KR" altLang="en-US" sz="2000" dirty="0"/>
              <a:t>주파수 강도 조절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  <a:buAutoNum type="arabicPeriod"/>
            </a:pPr>
            <a:r>
              <a:rPr lang="ko-KR" altLang="en-US" sz="2000" dirty="0"/>
              <a:t>물리적인 차폐로 </a:t>
            </a:r>
            <a:r>
              <a:rPr lang="en-US" altLang="ko-KR" sz="2000" dirty="0"/>
              <a:t>RFID </a:t>
            </a:r>
            <a:r>
              <a:rPr lang="ko-KR" altLang="en-US" sz="2000" dirty="0"/>
              <a:t>제어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  <a:buAutoNum type="arabicPeriod"/>
            </a:pPr>
            <a:endParaRPr lang="ko-KR" altLang="en-US" sz="2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RFID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제외한 이유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D180DC-DBF2-4FDF-9C69-A225FED1D4BB}"/>
              </a:ext>
            </a:extLst>
          </p:cNvPr>
          <p:cNvSpPr/>
          <p:nvPr/>
        </p:nvSpPr>
        <p:spPr>
          <a:xfrm>
            <a:off x="215898" y="1356766"/>
            <a:ext cx="8712200" cy="5285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250000"/>
              </a:lnSpc>
            </a:pPr>
            <a:r>
              <a:rPr lang="en-US" altLang="ko-KR" sz="2400" b="1" dirty="0"/>
              <a:t>BUT</a:t>
            </a:r>
            <a:r>
              <a:rPr lang="en-US" altLang="ko-KR" sz="2000" b="1" dirty="0"/>
              <a:t>,   </a:t>
            </a:r>
            <a:r>
              <a:rPr lang="ko-KR" altLang="en-US" sz="2000" dirty="0"/>
              <a:t>물리적인 차폐는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</a:pPr>
            <a:r>
              <a:rPr lang="ko-KR" altLang="en-US" sz="2000" dirty="0"/>
              <a:t>눈에 보이지 않는 스펙트럼을 제어해야 하는데 어려움</a:t>
            </a:r>
            <a:r>
              <a:rPr lang="en-US" altLang="ko-KR" sz="2000" dirty="0"/>
              <a:t>.</a:t>
            </a: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altLang="ko-KR" sz="2000" dirty="0"/>
              <a:t>RF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altLang="ko-KR" sz="2000" dirty="0"/>
              <a:t>AWS</a:t>
            </a:r>
          </a:p>
          <a:p>
            <a:pPr marL="457200" indent="-457200" algn="ctr">
              <a:lnSpc>
                <a:spcPct val="200000"/>
              </a:lnSpc>
              <a:buAutoNum type="arabicPeriod"/>
            </a:pPr>
            <a:r>
              <a:rPr lang="en-US" altLang="ko-KR" sz="2000" dirty="0"/>
              <a:t>AWS + RF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pPr marL="457200" indent="-457200" algn="ctr">
              <a:lnSpc>
                <a:spcPct val="250000"/>
              </a:lnSpc>
            </a:pPr>
            <a:endParaRPr lang="en-US" altLang="ko-KR" sz="2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0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58567"/>
            <a:ext cx="9144001" cy="1140866"/>
          </a:xfrm>
        </p:spPr>
        <p:txBody>
          <a:bodyPr>
            <a:norm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소개</a:t>
            </a:r>
            <a:endParaRPr lang="en-US" altLang="ko-KR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43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AE89C9-4161-4504-8961-CBD846E9F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5593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1F4741-03AD-4105-9C45-6F8905B00499}"/>
              </a:ext>
            </a:extLst>
          </p:cNvPr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 41">
            <a:extLst>
              <a:ext uri="{FF2B5EF4-FFF2-40B4-BE49-F238E27FC236}">
                <a16:creationId xmlns:a16="http://schemas.microsoft.com/office/drawing/2014/main" id="{E24D85E0-1932-427F-A41A-875678ED949D}"/>
              </a:ext>
            </a:extLst>
          </p:cNvPr>
          <p:cNvSpPr/>
          <p:nvPr/>
        </p:nvSpPr>
        <p:spPr>
          <a:xfrm>
            <a:off x="1" y="0"/>
            <a:ext cx="6528390" cy="6858000"/>
          </a:xfrm>
          <a:custGeom>
            <a:avLst/>
            <a:gdLst>
              <a:gd name="connsiteX0" fmla="*/ 1066434 w 7648575"/>
              <a:gd name="connsiteY0" fmla="*/ 0 h 6858001"/>
              <a:gd name="connsiteX1" fmla="*/ 5902409 w 7648575"/>
              <a:gd name="connsiteY1" fmla="*/ 0 h 6858001"/>
              <a:gd name="connsiteX2" fmla="*/ 5902409 w 7648575"/>
              <a:gd name="connsiteY2" fmla="*/ 1 h 6858001"/>
              <a:gd name="connsiteX3" fmla="*/ 7353301 w 7648575"/>
              <a:gd name="connsiteY3" fmla="*/ 1 h 6858001"/>
              <a:gd name="connsiteX4" fmla="*/ 7353301 w 7648575"/>
              <a:gd name="connsiteY4" fmla="*/ 2 h 6858001"/>
              <a:gd name="connsiteX5" fmla="*/ 7648575 w 7648575"/>
              <a:gd name="connsiteY5" fmla="*/ 2 h 6858001"/>
              <a:gd name="connsiteX6" fmla="*/ 6142967 w 7648575"/>
              <a:gd name="connsiteY6" fmla="*/ 2800351 h 6858001"/>
              <a:gd name="connsiteX7" fmla="*/ 6498668 w 7648575"/>
              <a:gd name="connsiteY7" fmla="*/ 2800351 h 6858001"/>
              <a:gd name="connsiteX8" fmla="*/ 4317073 w 7648575"/>
              <a:gd name="connsiteY8" fmla="*/ 6858000 h 6858001"/>
              <a:gd name="connsiteX9" fmla="*/ 3961372 w 7648575"/>
              <a:gd name="connsiteY9" fmla="*/ 6858000 h 6858001"/>
              <a:gd name="connsiteX10" fmla="*/ 3961371 w 7648575"/>
              <a:gd name="connsiteY10" fmla="*/ 6858001 h 6858001"/>
              <a:gd name="connsiteX11" fmla="*/ 3666097 w 7648575"/>
              <a:gd name="connsiteY11" fmla="*/ 6858001 h 6858001"/>
              <a:gd name="connsiteX12" fmla="*/ 2476501 w 7648575"/>
              <a:gd name="connsiteY12" fmla="*/ 6858001 h 6858001"/>
              <a:gd name="connsiteX13" fmla="*/ 2181226 w 7648575"/>
              <a:gd name="connsiteY13" fmla="*/ 6858001 h 6858001"/>
              <a:gd name="connsiteX14" fmla="*/ 2181226 w 7648575"/>
              <a:gd name="connsiteY14" fmla="*/ 6858000 h 6858001"/>
              <a:gd name="connsiteX15" fmla="*/ 1352552 w 7648575"/>
              <a:gd name="connsiteY15" fmla="*/ 6858000 h 6858001"/>
              <a:gd name="connsiteX16" fmla="*/ 0 w 7648575"/>
              <a:gd name="connsiteY16" fmla="*/ 6858000 h 6858001"/>
              <a:gd name="connsiteX17" fmla="*/ 0 w 7648575"/>
              <a:gd name="connsiteY17" fmla="*/ 198351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648575" h="6858001">
                <a:moveTo>
                  <a:pt x="1066434" y="0"/>
                </a:moveTo>
                <a:lnTo>
                  <a:pt x="5902409" y="0"/>
                </a:lnTo>
                <a:lnTo>
                  <a:pt x="5902409" y="1"/>
                </a:lnTo>
                <a:lnTo>
                  <a:pt x="7353301" y="1"/>
                </a:lnTo>
                <a:lnTo>
                  <a:pt x="7353301" y="2"/>
                </a:lnTo>
                <a:lnTo>
                  <a:pt x="7648575" y="2"/>
                </a:lnTo>
                <a:lnTo>
                  <a:pt x="6142967" y="2800351"/>
                </a:lnTo>
                <a:lnTo>
                  <a:pt x="6498668" y="2800351"/>
                </a:lnTo>
                <a:lnTo>
                  <a:pt x="4317073" y="6858000"/>
                </a:lnTo>
                <a:lnTo>
                  <a:pt x="3961372" y="6858000"/>
                </a:lnTo>
                <a:lnTo>
                  <a:pt x="3961371" y="6858001"/>
                </a:lnTo>
                <a:lnTo>
                  <a:pt x="3666097" y="6858001"/>
                </a:lnTo>
                <a:lnTo>
                  <a:pt x="2476501" y="6858001"/>
                </a:lnTo>
                <a:lnTo>
                  <a:pt x="2181226" y="6858001"/>
                </a:lnTo>
                <a:lnTo>
                  <a:pt x="2181226" y="6858000"/>
                </a:lnTo>
                <a:lnTo>
                  <a:pt x="1352552" y="6858000"/>
                </a:lnTo>
                <a:lnTo>
                  <a:pt x="0" y="6858000"/>
                </a:lnTo>
                <a:lnTo>
                  <a:pt x="0" y="19835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C7E0D6F-9367-4513-980D-21E5C31A6BE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CONTENTS.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46D6DC9-3A69-4068-873B-2D690F8D922A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</a:pPr>
            <a:endParaRPr lang="en-US" altLang="ko-KR" sz="2000" b="1" dirty="0"/>
          </a:p>
          <a:p>
            <a:pPr marL="857250" lvl="1" indent="-514350" algn="just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b="1" dirty="0"/>
              <a:t>프로젝트 소개</a:t>
            </a:r>
            <a:r>
              <a:rPr lang="en-US" altLang="ko-KR" sz="2000" b="1" dirty="0"/>
              <a:t>. </a:t>
            </a:r>
          </a:p>
          <a:p>
            <a:pPr marL="857250" lvl="1" indent="-514350" algn="just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b="1" dirty="0"/>
              <a:t>프로젝트 진행 내용</a:t>
            </a:r>
            <a:r>
              <a:rPr lang="en-US" altLang="ko-KR" sz="2000" b="1" dirty="0"/>
              <a:t>.</a:t>
            </a:r>
          </a:p>
          <a:p>
            <a:pPr marL="857250" lvl="1" indent="-514350" algn="just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b="1" dirty="0"/>
              <a:t>프로젝트 시연 영상</a:t>
            </a:r>
            <a:r>
              <a:rPr lang="en-US" altLang="ko-KR" sz="2000" b="1" dirty="0"/>
              <a:t>.</a:t>
            </a:r>
          </a:p>
          <a:p>
            <a:pPr marL="857250" lvl="1" indent="-514350" algn="just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en-US" altLang="ko-KR" sz="2000" b="1" dirty="0"/>
              <a:t>Q &amp; A.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4700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C32CC4-C00F-4D61-8EF7-56E145866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BEFB55-9935-4ACE-A253-446D8861F800}"/>
              </a:ext>
            </a:extLst>
          </p:cNvPr>
          <p:cNvSpPr/>
          <p:nvPr/>
        </p:nvSpPr>
        <p:spPr>
          <a:xfrm>
            <a:off x="0" y="-20864"/>
            <a:ext cx="9144000" cy="687886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A18E08-7AF6-4FED-A09B-AF0E50AF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9144001" cy="1140866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프로젝트 배경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개찰구의 혼잡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43CA0E-C4BC-4FE9-9990-F920F602453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8699" y="2081234"/>
            <a:ext cx="3420000" cy="34200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94D0CC-0E98-40C1-92D4-BDF7F33D7173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301" y="2081234"/>
            <a:ext cx="3420000" cy="3420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B30B56-A8BE-44ED-8104-7BD3C3BE7695}"/>
              </a:ext>
            </a:extLst>
          </p:cNvPr>
          <p:cNvCxnSpPr>
            <a:cxnSpLocks/>
          </p:cNvCxnSpPr>
          <p:nvPr/>
        </p:nvCxnSpPr>
        <p:spPr>
          <a:xfrm>
            <a:off x="0" y="1130389"/>
            <a:ext cx="60379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C46206-C832-419C-8573-E313656CEF7A}"/>
              </a:ext>
            </a:extLst>
          </p:cNvPr>
          <p:cNvSpPr txBox="1"/>
          <p:nvPr/>
        </p:nvSpPr>
        <p:spPr>
          <a:xfrm>
            <a:off x="6905344" y="6252568"/>
            <a:ext cx="2022754" cy="38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970" indent="-140970" algn="r" fontAlgn="base">
              <a:lnSpc>
                <a:spcPct val="160000"/>
              </a:lnSpc>
            </a:pPr>
            <a:r>
              <a:rPr lang="ko-KR" altLang="en-US" sz="1400" b="1" kern="0" spc="-40" dirty="0">
                <a:solidFill>
                  <a:schemeClr val="bg1">
                    <a:lumMod val="75000"/>
                  </a:schemeClr>
                </a:solidFill>
                <a:ea typeface="휴먼명조"/>
              </a:rPr>
              <a:t>연합뉴스</a:t>
            </a:r>
            <a:r>
              <a:rPr lang="en-US" altLang="ko-KR" sz="1400" b="1" kern="0" spc="-40" dirty="0">
                <a:solidFill>
                  <a:schemeClr val="bg1">
                    <a:lumMod val="75000"/>
                  </a:schemeClr>
                </a:solidFill>
                <a:ea typeface="휴먼명조"/>
              </a:rPr>
              <a:t>/</a:t>
            </a:r>
            <a:r>
              <a:rPr lang="ko-KR" altLang="en-US" sz="1400" b="1" kern="0" spc="-40" dirty="0">
                <a:solidFill>
                  <a:schemeClr val="bg1">
                    <a:lumMod val="75000"/>
                  </a:schemeClr>
                </a:solidFill>
                <a:ea typeface="휴먼명조"/>
              </a:rPr>
              <a:t>엄지뉴스</a:t>
            </a:r>
            <a:endParaRPr lang="ko-KR" alt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9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335</Words>
  <Application>Microsoft Office PowerPoint</Application>
  <PresentationFormat>화면 슬라이드 쇼(4:3)</PresentationFormat>
  <Paragraphs>102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빙그레체</vt:lpstr>
      <vt:lpstr>휴먼명조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기존 설계 변경</vt:lpstr>
      <vt:lpstr>   RFID를 제외한 이유</vt:lpstr>
      <vt:lpstr>   RFID를 제외한 이유</vt:lpstr>
      <vt:lpstr>프로젝트 소개</vt:lpstr>
      <vt:lpstr>PowerPoint 프레젠테이션</vt:lpstr>
      <vt:lpstr>   프로젝트 배경 – 개찰구의 혼잡</vt:lpstr>
      <vt:lpstr>   프로젝트 배경 – 장애인 이용 불편</vt:lpstr>
      <vt:lpstr>   프로젝트 배경 – 무임승차 문제</vt:lpstr>
      <vt:lpstr>   시스템 구성도</vt:lpstr>
      <vt:lpstr>   주요 기능</vt:lpstr>
      <vt:lpstr>   시스템 흐름도 – 회원 가입</vt:lpstr>
      <vt:lpstr>   시스템 흐름도 – 지하철 승∙하차</vt:lpstr>
      <vt:lpstr>   시스템 흐름도 – 승∙하차 기록 확인</vt:lpstr>
      <vt:lpstr>   시스템 흐름도 – 부정승차 시 추적</vt:lpstr>
      <vt:lpstr>프로젝트 진행 내용</vt:lpstr>
      <vt:lpstr>   개발 진행 일정</vt:lpstr>
      <vt:lpstr>   추후 일정</vt:lpstr>
      <vt:lpstr>프로젝트 시연 영상</vt:lpstr>
      <vt:lpstr>   시연 영상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qsxcdwza@gmail.com</dc:creator>
  <cp:lastModifiedBy> </cp:lastModifiedBy>
  <cp:revision>49</cp:revision>
  <dcterms:created xsi:type="dcterms:W3CDTF">2018-05-28T11:05:59Z</dcterms:created>
  <dcterms:modified xsi:type="dcterms:W3CDTF">2018-06-16T08:37:19Z</dcterms:modified>
</cp:coreProperties>
</file>